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_rels/notesSlide1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E1C71F8-92E6-47D0-BFD2-5A80C5BCEFB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1BF9CAB-4FBB-4CF8-9D0D-146A61B66F4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3EC4333-695E-46EC-94E2-08DF6BE51C3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78031A8-30D6-471C-9E68-1E287E4E491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499AA3E-BD49-4C2B-BA95-391DC885D89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43E6AF4-9C2B-4577-82EB-9A04537F25F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B52CAB8-DE37-47EE-B9F4-AEDC88E58655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12/19/19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F25F79C-CF6F-4B7F-81F5-76F5D94C085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570960" y="6559920"/>
            <a:ext cx="106336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The teaching materials are taken from TutorialPoint : https://www.tutorialspoint.com/cplusplus/index.htm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6BA7862-FFA2-4FA8-95DA-D84E575D0CE4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12/19/19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426B237-A07D-4F56-9826-62580742F84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91" name="Picture 3" descr=""/>
          <p:cNvPicPr/>
          <p:nvPr/>
        </p:nvPicPr>
        <p:blipFill>
          <a:blip r:embed="rId1"/>
          <a:stretch/>
        </p:blipFill>
        <p:spPr>
          <a:xfrm>
            <a:off x="135720" y="138600"/>
            <a:ext cx="6339600" cy="3729600"/>
          </a:xfrm>
          <a:prstGeom prst="rect">
            <a:avLst/>
          </a:prstGeom>
          <a:ln>
            <a:noFill/>
          </a:ln>
        </p:spPr>
      </p:pic>
      <p:pic>
        <p:nvPicPr>
          <p:cNvPr id="92" name="Picture 7" descr=""/>
          <p:cNvPicPr/>
          <p:nvPr/>
        </p:nvPicPr>
        <p:blipFill>
          <a:blip r:embed="rId2"/>
          <a:stretch/>
        </p:blipFill>
        <p:spPr>
          <a:xfrm>
            <a:off x="6680160" y="2818080"/>
            <a:ext cx="5375520" cy="386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0E4E154-C126-4F27-AC0C-59782AA2C7B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2971800" y="228600"/>
            <a:ext cx="60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Les décisions - if then else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0" name="Picture 1" descr=""/>
          <p:cNvPicPr/>
          <p:nvPr/>
        </p:nvPicPr>
        <p:blipFill>
          <a:blip r:embed="rId1"/>
          <a:stretch/>
        </p:blipFill>
        <p:spPr>
          <a:xfrm>
            <a:off x="4734000" y="1436400"/>
            <a:ext cx="7228800" cy="421956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7767360" y="9133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3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971800" y="228600"/>
            <a:ext cx="60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Les décisions – “if” then “else if”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3" name="Picture 4" descr=""/>
          <p:cNvPicPr/>
          <p:nvPr/>
        </p:nvPicPr>
        <p:blipFill>
          <a:blip r:embed="rId1"/>
          <a:stretch/>
        </p:blipFill>
        <p:spPr>
          <a:xfrm>
            <a:off x="450720" y="1244160"/>
            <a:ext cx="6274440" cy="528444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7824960" y="1079280"/>
            <a:ext cx="3432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b050"/>
                </a:solidFill>
                <a:latin typeface="Calibri"/>
              </a:rPr>
              <a:t>Imbriqué « if »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5" name="Picture 6" descr=""/>
          <p:cNvPicPr/>
          <p:nvPr/>
        </p:nvPicPr>
        <p:blipFill>
          <a:blip r:embed="rId2"/>
          <a:stretch/>
        </p:blipFill>
        <p:spPr>
          <a:xfrm>
            <a:off x="6801480" y="1938960"/>
            <a:ext cx="5179680" cy="36820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1775160" y="72108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4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8352000" y="14659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5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971800" y="228600"/>
            <a:ext cx="60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Les décisions – “switch”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9" name="Picture 4" descr=""/>
          <p:cNvPicPr/>
          <p:nvPr/>
        </p:nvPicPr>
        <p:blipFill>
          <a:blip r:embed="rId1"/>
          <a:stretch/>
        </p:blipFill>
        <p:spPr>
          <a:xfrm>
            <a:off x="499320" y="1259280"/>
            <a:ext cx="4008960" cy="5441040"/>
          </a:xfrm>
          <a:prstGeom prst="rect">
            <a:avLst/>
          </a:prstGeom>
          <a:ln>
            <a:noFill/>
          </a:ln>
        </p:spPr>
      </p:pic>
      <p:pic>
        <p:nvPicPr>
          <p:cNvPr id="150" name="Picture 5" descr=""/>
          <p:cNvPicPr/>
          <p:nvPr/>
        </p:nvPicPr>
        <p:blipFill>
          <a:blip r:embed="rId2"/>
          <a:stretch/>
        </p:blipFill>
        <p:spPr>
          <a:xfrm>
            <a:off x="8097120" y="1086840"/>
            <a:ext cx="3589200" cy="561348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1375200" y="7286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6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8780760" y="52056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7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267080" y="228600"/>
            <a:ext cx="415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Les itérations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107720" y="1064160"/>
            <a:ext cx="181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– </a:t>
            </a: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While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5292720" y="1064160"/>
            <a:ext cx="181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– </a:t>
            </a: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for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6" name="Picture 9" descr=""/>
          <p:cNvPicPr/>
          <p:nvPr/>
        </p:nvPicPr>
        <p:blipFill>
          <a:blip r:embed="rId1"/>
          <a:stretch/>
        </p:blipFill>
        <p:spPr>
          <a:xfrm>
            <a:off x="168480" y="1663560"/>
            <a:ext cx="3692160" cy="2908800"/>
          </a:xfrm>
          <a:prstGeom prst="rect">
            <a:avLst/>
          </a:prstGeom>
          <a:ln>
            <a:noFill/>
          </a:ln>
        </p:spPr>
      </p:pic>
      <p:pic>
        <p:nvPicPr>
          <p:cNvPr id="157" name="Picture 10" descr=""/>
          <p:cNvPicPr/>
          <p:nvPr/>
        </p:nvPicPr>
        <p:blipFill>
          <a:blip r:embed="rId2"/>
          <a:stretch/>
        </p:blipFill>
        <p:spPr>
          <a:xfrm>
            <a:off x="4154760" y="1663560"/>
            <a:ext cx="4089600" cy="2908800"/>
          </a:xfrm>
          <a:prstGeom prst="rect">
            <a:avLst/>
          </a:prstGeom>
          <a:ln>
            <a:noFill/>
          </a:ln>
        </p:spPr>
      </p:pic>
      <p:pic>
        <p:nvPicPr>
          <p:cNvPr id="158" name="Picture 11" descr=""/>
          <p:cNvPicPr/>
          <p:nvPr/>
        </p:nvPicPr>
        <p:blipFill>
          <a:blip r:embed="rId3"/>
          <a:stretch/>
        </p:blipFill>
        <p:spPr>
          <a:xfrm>
            <a:off x="8424360" y="1663560"/>
            <a:ext cx="3557160" cy="294552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9478080" y="1064160"/>
            <a:ext cx="181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– </a:t>
            </a: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do while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781920" y="6649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8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4944240" y="63360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9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8789400" y="6649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10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017240" y="213480"/>
            <a:ext cx="415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Imbriqué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for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4" name="Picture 5" descr=""/>
          <p:cNvPicPr/>
          <p:nvPr/>
        </p:nvPicPr>
        <p:blipFill>
          <a:blip r:embed="rId1"/>
          <a:stretch/>
        </p:blipFill>
        <p:spPr>
          <a:xfrm>
            <a:off x="5280840" y="1241640"/>
            <a:ext cx="5787360" cy="489528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6942960" y="5857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11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117360" y="1443960"/>
            <a:ext cx="4207680" cy="282780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3882600" y="213480"/>
            <a:ext cx="415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Sortir 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boucle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901800" y="920520"/>
            <a:ext cx="2605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Break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9" name="Picture 6" descr=""/>
          <p:cNvPicPr/>
          <p:nvPr/>
        </p:nvPicPr>
        <p:blipFill>
          <a:blip r:embed="rId2"/>
          <a:stretch/>
        </p:blipFill>
        <p:spPr>
          <a:xfrm>
            <a:off x="4413960" y="1443960"/>
            <a:ext cx="3892680" cy="476172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4966920" y="894960"/>
            <a:ext cx="2605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Continue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8656920" y="912600"/>
            <a:ext cx="2605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goto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2" name="Picture 9" descr=""/>
          <p:cNvPicPr/>
          <p:nvPr/>
        </p:nvPicPr>
        <p:blipFill>
          <a:blip r:embed="rId3"/>
          <a:stretch/>
        </p:blipFill>
        <p:spPr>
          <a:xfrm>
            <a:off x="8395200" y="1435680"/>
            <a:ext cx="3649680" cy="4521960"/>
          </a:xfrm>
          <a:prstGeom prst="rect">
            <a:avLst/>
          </a:prstGeom>
          <a:ln>
            <a:noFill/>
          </a:ln>
        </p:spPr>
      </p:pic>
      <p:sp>
        <p:nvSpPr>
          <p:cNvPr id="173" name="CustomShape 5"/>
          <p:cNvSpPr/>
          <p:nvPr/>
        </p:nvSpPr>
        <p:spPr>
          <a:xfrm>
            <a:off x="795600" y="49680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12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4" name="CustomShape 6"/>
          <p:cNvSpPr/>
          <p:nvPr/>
        </p:nvSpPr>
        <p:spPr>
          <a:xfrm>
            <a:off x="5168880" y="55440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13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5" name="CustomShape 7"/>
          <p:cNvSpPr/>
          <p:nvPr/>
        </p:nvSpPr>
        <p:spPr>
          <a:xfrm>
            <a:off x="8998920" y="49680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14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" descr=""/>
          <p:cNvPicPr/>
          <p:nvPr/>
        </p:nvPicPr>
        <p:blipFill>
          <a:blip r:embed="rId1"/>
          <a:stretch/>
        </p:blipFill>
        <p:spPr>
          <a:xfrm>
            <a:off x="3048120" y="1514160"/>
            <a:ext cx="4102560" cy="4631760"/>
          </a:xfrm>
          <a:prstGeom prst="rect">
            <a:avLst/>
          </a:prstGeom>
          <a:ln>
            <a:noFill/>
          </a:ln>
        </p:spPr>
      </p:pic>
      <p:sp>
        <p:nvSpPr>
          <p:cNvPr id="177" name="TextShape 1"/>
          <p:cNvSpPr txBox="1"/>
          <p:nvPr/>
        </p:nvSpPr>
        <p:spPr>
          <a:xfrm>
            <a:off x="2362320" y="228600"/>
            <a:ext cx="7086240" cy="106632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</a:rPr>
              <a:t>Définition et Déclaration de une fonction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3957840" y="8816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15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88320" y="0"/>
            <a:ext cx="10515240" cy="68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Appeler une fonction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40960" y="555120"/>
            <a:ext cx="329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latin typeface="Calibri"/>
              </a:rPr>
              <a:t>Appeler par valeur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93560" y="555120"/>
            <a:ext cx="3629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latin typeface="Calibri"/>
              </a:rPr>
              <a:t>Appeler par référence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2" name="Picture 10" descr=""/>
          <p:cNvPicPr/>
          <p:nvPr/>
        </p:nvPicPr>
        <p:blipFill>
          <a:blip r:embed="rId1"/>
          <a:stretch/>
        </p:blipFill>
        <p:spPr>
          <a:xfrm>
            <a:off x="244440" y="1065600"/>
            <a:ext cx="4492080" cy="5549040"/>
          </a:xfrm>
          <a:prstGeom prst="rect">
            <a:avLst/>
          </a:prstGeom>
          <a:ln>
            <a:noFill/>
          </a:ln>
        </p:spPr>
      </p:pic>
      <p:pic>
        <p:nvPicPr>
          <p:cNvPr id="183" name="Picture 11" descr=""/>
          <p:cNvPicPr/>
          <p:nvPr/>
        </p:nvPicPr>
        <p:blipFill>
          <a:blip r:embed="rId2"/>
          <a:stretch/>
        </p:blipFill>
        <p:spPr>
          <a:xfrm>
            <a:off x="4736880" y="5819400"/>
            <a:ext cx="3238200" cy="901440"/>
          </a:xfrm>
          <a:prstGeom prst="rect">
            <a:avLst/>
          </a:prstGeom>
          <a:ln>
            <a:noFill/>
          </a:ln>
        </p:spPr>
      </p:pic>
      <p:pic>
        <p:nvPicPr>
          <p:cNvPr id="184" name="Picture 12" descr=""/>
          <p:cNvPicPr/>
          <p:nvPr/>
        </p:nvPicPr>
        <p:blipFill>
          <a:blip r:embed="rId3"/>
          <a:stretch/>
        </p:blipFill>
        <p:spPr>
          <a:xfrm>
            <a:off x="7190280" y="1122840"/>
            <a:ext cx="4351320" cy="4696200"/>
          </a:xfrm>
          <a:prstGeom prst="rect">
            <a:avLst/>
          </a:prstGeom>
          <a:ln>
            <a:noFill/>
          </a:ln>
        </p:spPr>
      </p:pic>
      <p:sp>
        <p:nvSpPr>
          <p:cNvPr id="185" name="CustomShape 4"/>
          <p:cNvSpPr/>
          <p:nvPr/>
        </p:nvSpPr>
        <p:spPr>
          <a:xfrm>
            <a:off x="1127520" y="2066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16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8349120" y="1609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17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200160"/>
            <a:ext cx="10515240" cy="533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4949640" y="1580040"/>
            <a:ext cx="5444640" cy="299700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6401880" y="89568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18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215280"/>
            <a:ext cx="10515240" cy="429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Multidimensionnelle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6" descr=""/>
          <p:cNvPicPr/>
          <p:nvPr/>
        </p:nvPicPr>
        <p:blipFill>
          <a:blip r:embed="rId1"/>
          <a:stretch/>
        </p:blipFill>
        <p:spPr>
          <a:xfrm>
            <a:off x="5200200" y="3891960"/>
            <a:ext cx="1257120" cy="304776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 rot="3156600">
            <a:off x="6540840" y="4749120"/>
            <a:ext cx="1823400" cy="1652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Picture 8" descr=""/>
          <p:cNvPicPr/>
          <p:nvPr/>
        </p:nvPicPr>
        <p:blipFill>
          <a:blip r:embed="rId2"/>
          <a:stretch/>
        </p:blipFill>
        <p:spPr>
          <a:xfrm>
            <a:off x="6934680" y="1044720"/>
            <a:ext cx="4788720" cy="330444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8021160" y="5216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19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Content Placeholder 4" descr=""/>
          <p:cNvPicPr/>
          <p:nvPr/>
        </p:nvPicPr>
        <p:blipFill>
          <a:blip r:embed="rId1"/>
          <a:stretch/>
        </p:blipFill>
        <p:spPr>
          <a:xfrm>
            <a:off x="322560" y="206640"/>
            <a:ext cx="5643360" cy="4059000"/>
          </a:xfrm>
          <a:prstGeom prst="rect">
            <a:avLst/>
          </a:prstGeom>
          <a:ln>
            <a:noFill/>
          </a:ln>
        </p:spPr>
      </p:pic>
      <p:pic>
        <p:nvPicPr>
          <p:cNvPr id="95" name="Picture 2" descr=""/>
          <p:cNvPicPr/>
          <p:nvPr/>
        </p:nvPicPr>
        <p:blipFill>
          <a:blip r:embed="rId2"/>
          <a:stretch/>
        </p:blipFill>
        <p:spPr>
          <a:xfrm>
            <a:off x="5457240" y="1979280"/>
            <a:ext cx="6405480" cy="457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38080" y="110160"/>
            <a:ext cx="10515240" cy="518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Passer un tableaux dans un fonctions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2" descr=""/>
          <p:cNvPicPr/>
          <p:nvPr/>
        </p:nvPicPr>
        <p:blipFill>
          <a:blip r:embed="rId1"/>
          <a:srcRect l="7217" t="57924" r="28805" b="0"/>
          <a:stretch/>
        </p:blipFill>
        <p:spPr>
          <a:xfrm>
            <a:off x="539640" y="3457440"/>
            <a:ext cx="4271760" cy="2885400"/>
          </a:xfrm>
          <a:prstGeom prst="rect">
            <a:avLst/>
          </a:prstGeom>
          <a:ln>
            <a:noFill/>
          </a:ln>
        </p:spPr>
      </p:pic>
      <p:pic>
        <p:nvPicPr>
          <p:cNvPr id="197" name="Picture 8" descr=""/>
          <p:cNvPicPr/>
          <p:nvPr/>
        </p:nvPicPr>
        <p:blipFill>
          <a:blip r:embed="rId2"/>
          <a:srcRect l="6767" t="0" r="4111" b="41200"/>
          <a:stretch/>
        </p:blipFill>
        <p:spPr>
          <a:xfrm>
            <a:off x="5951160" y="3341160"/>
            <a:ext cx="4601520" cy="3117960"/>
          </a:xfrm>
          <a:prstGeom prst="rect">
            <a:avLst/>
          </a:prstGeom>
          <a:ln>
            <a:noFill/>
          </a:ln>
        </p:spPr>
      </p:pic>
      <p:pic>
        <p:nvPicPr>
          <p:cNvPr id="198" name="Picture 9" descr=""/>
          <p:cNvPicPr/>
          <p:nvPr/>
        </p:nvPicPr>
        <p:blipFill>
          <a:blip r:embed="rId3"/>
          <a:srcRect l="4468" t="0" r="2564" b="0"/>
          <a:stretch/>
        </p:blipFill>
        <p:spPr>
          <a:xfrm>
            <a:off x="137880" y="1444680"/>
            <a:ext cx="3417480" cy="1168200"/>
          </a:xfrm>
          <a:prstGeom prst="rect">
            <a:avLst/>
          </a:prstGeom>
          <a:ln>
            <a:noFill/>
          </a:ln>
        </p:spPr>
      </p:pic>
      <p:pic>
        <p:nvPicPr>
          <p:cNvPr id="199" name="Picture 10" descr=""/>
          <p:cNvPicPr/>
          <p:nvPr/>
        </p:nvPicPr>
        <p:blipFill>
          <a:blip r:embed="rId4"/>
          <a:srcRect l="4139" t="0" r="7952" b="0"/>
          <a:stretch/>
        </p:blipFill>
        <p:spPr>
          <a:xfrm>
            <a:off x="3688560" y="1366560"/>
            <a:ext cx="4126680" cy="1207800"/>
          </a:xfrm>
          <a:prstGeom prst="rect">
            <a:avLst/>
          </a:prstGeom>
          <a:ln>
            <a:noFill/>
          </a:ln>
        </p:spPr>
      </p:pic>
      <p:pic>
        <p:nvPicPr>
          <p:cNvPr id="200" name="Picture 11" descr=""/>
          <p:cNvPicPr/>
          <p:nvPr/>
        </p:nvPicPr>
        <p:blipFill>
          <a:blip r:embed="rId5"/>
          <a:srcRect l="2840" t="0" r="3255" b="9308"/>
          <a:stretch/>
        </p:blipFill>
        <p:spPr>
          <a:xfrm>
            <a:off x="7948440" y="1441440"/>
            <a:ext cx="4078800" cy="105768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659520" y="871200"/>
            <a:ext cx="226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 -1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4799160" y="813600"/>
            <a:ext cx="226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 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9089280" y="871200"/>
            <a:ext cx="226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 -3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4155480" y="26575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20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838080" y="170280"/>
            <a:ext cx="10515240" cy="50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Retourner un tableaux de fonction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63320" y="941040"/>
            <a:ext cx="35834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 peux pas renvoyer un tableau entier en tant qu'argument à une fonction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peut renvoyer un pointeur vers un tableau en spécifiant le nom du tableau sans index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4" descr=""/>
          <p:cNvPicPr/>
          <p:nvPr/>
        </p:nvPicPr>
        <p:blipFill>
          <a:blip r:embed="rId1"/>
          <a:stretch/>
        </p:blipFill>
        <p:spPr>
          <a:xfrm>
            <a:off x="9537840" y="713160"/>
            <a:ext cx="2653920" cy="586692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8721360" y="2803320"/>
            <a:ext cx="704160" cy="843480"/>
          </a:xfrm>
          <a:prstGeom prst="notched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9" name="Picture 6" descr=""/>
          <p:cNvPicPr/>
          <p:nvPr/>
        </p:nvPicPr>
        <p:blipFill>
          <a:blip r:embed="rId2"/>
          <a:stretch/>
        </p:blipFill>
        <p:spPr>
          <a:xfrm>
            <a:off x="4047480" y="941040"/>
            <a:ext cx="4576680" cy="4724640"/>
          </a:xfrm>
          <a:prstGeom prst="rect">
            <a:avLst/>
          </a:prstGeom>
          <a:ln>
            <a:noFill/>
          </a:ln>
        </p:spPr>
      </p:pic>
      <p:sp>
        <p:nvSpPr>
          <p:cNvPr id="210" name="CustomShape 4"/>
          <p:cNvSpPr/>
          <p:nvPr/>
        </p:nvSpPr>
        <p:spPr>
          <a:xfrm>
            <a:off x="5196240" y="59155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21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0515240" cy="578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Pointeur vers un tableau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2" name="Picture 3" descr=""/>
          <p:cNvPicPr/>
          <p:nvPr/>
        </p:nvPicPr>
        <p:blipFill>
          <a:blip r:embed="rId1"/>
          <a:stretch/>
        </p:blipFill>
        <p:spPr>
          <a:xfrm>
            <a:off x="649080" y="944280"/>
            <a:ext cx="6725880" cy="5283000"/>
          </a:xfrm>
          <a:prstGeom prst="rect">
            <a:avLst/>
          </a:prstGeom>
          <a:ln>
            <a:noFill/>
          </a:ln>
        </p:spPr>
      </p:pic>
      <p:pic>
        <p:nvPicPr>
          <p:cNvPr id="213" name="Picture 4" descr=""/>
          <p:cNvPicPr/>
          <p:nvPr/>
        </p:nvPicPr>
        <p:blipFill>
          <a:blip r:embed="rId2"/>
          <a:stretch/>
        </p:blipFill>
        <p:spPr>
          <a:xfrm>
            <a:off x="7540560" y="2410560"/>
            <a:ext cx="4529520" cy="181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4" name="CustomShape 2"/>
          <p:cNvSpPr/>
          <p:nvPr/>
        </p:nvSpPr>
        <p:spPr>
          <a:xfrm>
            <a:off x="2669400" y="626508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22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2819520" y="0"/>
            <a:ext cx="7009920" cy="114264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ff00"/>
                </a:solidFill>
                <a:latin typeface="Times New Roman"/>
              </a:rPr>
              <a:t>Les pointeurs, c'est quoi?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744880" y="6145920"/>
            <a:ext cx="1329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Picture 7" descr=""/>
          <p:cNvPicPr/>
          <p:nvPr/>
        </p:nvPicPr>
        <p:blipFill>
          <a:blip r:embed="rId1"/>
          <a:stretch/>
        </p:blipFill>
        <p:spPr>
          <a:xfrm>
            <a:off x="276840" y="3768120"/>
            <a:ext cx="5308920" cy="2829960"/>
          </a:xfrm>
          <a:prstGeom prst="rect">
            <a:avLst/>
          </a:prstGeom>
          <a:ln>
            <a:noFill/>
          </a:ln>
        </p:spPr>
      </p:pic>
      <p:pic>
        <p:nvPicPr>
          <p:cNvPr id="218" name="Picture 9" descr=""/>
          <p:cNvPicPr/>
          <p:nvPr/>
        </p:nvPicPr>
        <p:blipFill>
          <a:blip r:embed="rId2"/>
          <a:stretch/>
        </p:blipFill>
        <p:spPr>
          <a:xfrm>
            <a:off x="7234200" y="5913000"/>
            <a:ext cx="4470120" cy="685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9" name="CustomShape 3"/>
          <p:cNvSpPr/>
          <p:nvPr/>
        </p:nvSpPr>
        <p:spPr>
          <a:xfrm>
            <a:off x="1874880" y="274320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23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38080" y="155160"/>
            <a:ext cx="10515240" cy="474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de pointers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43440" y="659520"/>
            <a:ext cx="4917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Est que on a bien compris le tableaux ?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642000" y="662040"/>
            <a:ext cx="4917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Alors pointer de tableaux ensuite !!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23" name="Picture 9" descr=""/>
          <p:cNvPicPr/>
          <p:nvPr/>
        </p:nvPicPr>
        <p:blipFill>
          <a:blip r:embed="rId1"/>
          <a:stretch/>
        </p:blipFill>
        <p:spPr>
          <a:xfrm>
            <a:off x="6390720" y="1613520"/>
            <a:ext cx="4962600" cy="3292560"/>
          </a:xfrm>
          <a:prstGeom prst="rect">
            <a:avLst/>
          </a:prstGeom>
          <a:ln>
            <a:noFill/>
          </a:ln>
        </p:spPr>
      </p:pic>
      <p:pic>
        <p:nvPicPr>
          <p:cNvPr id="224" name="Picture 10" descr=""/>
          <p:cNvPicPr/>
          <p:nvPr/>
        </p:nvPicPr>
        <p:blipFill>
          <a:blip r:embed="rId2"/>
          <a:stretch/>
        </p:blipFill>
        <p:spPr>
          <a:xfrm>
            <a:off x="6840360" y="5134320"/>
            <a:ext cx="2260080" cy="72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5" name="Picture 11" descr=""/>
          <p:cNvPicPr/>
          <p:nvPr/>
        </p:nvPicPr>
        <p:blipFill>
          <a:blip r:embed="rId3"/>
          <a:stretch/>
        </p:blipFill>
        <p:spPr>
          <a:xfrm>
            <a:off x="343440" y="1754640"/>
            <a:ext cx="5187600" cy="4080240"/>
          </a:xfrm>
          <a:prstGeom prst="rect">
            <a:avLst/>
          </a:prstGeom>
          <a:ln>
            <a:noFill/>
          </a:ln>
        </p:spPr>
      </p:pic>
      <p:pic>
        <p:nvPicPr>
          <p:cNvPr id="226" name="Picture 12" descr=""/>
          <p:cNvPicPr/>
          <p:nvPr/>
        </p:nvPicPr>
        <p:blipFill>
          <a:blip r:embed="rId4"/>
          <a:stretch/>
        </p:blipFill>
        <p:spPr>
          <a:xfrm>
            <a:off x="1780200" y="5976360"/>
            <a:ext cx="2933280" cy="799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4"/>
          <p:cNvSpPr/>
          <p:nvPr/>
        </p:nvSpPr>
        <p:spPr>
          <a:xfrm>
            <a:off x="137520" y="135216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24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5907960" y="10994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25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38080" y="200160"/>
            <a:ext cx="10515240" cy="443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Envoyer un pointer dans un fonction en 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351720" y="1514520"/>
            <a:ext cx="5194080" cy="4825800"/>
          </a:xfrm>
          <a:prstGeom prst="rect">
            <a:avLst/>
          </a:prstGeom>
          <a:ln>
            <a:noFill/>
          </a:ln>
        </p:spPr>
      </p:pic>
      <p:pic>
        <p:nvPicPr>
          <p:cNvPr id="231" name="Picture 6" descr=""/>
          <p:cNvPicPr/>
          <p:nvPr/>
        </p:nvPicPr>
        <p:blipFill>
          <a:blip r:embed="rId2"/>
          <a:stretch/>
        </p:blipFill>
        <p:spPr>
          <a:xfrm>
            <a:off x="6266520" y="1224000"/>
            <a:ext cx="5465160" cy="5406480"/>
          </a:xfrm>
          <a:prstGeom prst="rect">
            <a:avLst/>
          </a:prstGeom>
          <a:ln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674640" y="933840"/>
            <a:ext cx="454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Passer pointer dans un fonction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5868720" y="768240"/>
            <a:ext cx="6323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Passer pointer de tableaux  dans un fonction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955440" y="6127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26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7229520" y="4759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27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838080" y="155160"/>
            <a:ext cx="10515240" cy="474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pointer de pointer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3142800" y="959400"/>
            <a:ext cx="5473440" cy="1041120"/>
          </a:xfrm>
          <a:prstGeom prst="rect">
            <a:avLst/>
          </a:prstGeom>
          <a:ln>
            <a:noFill/>
          </a:ln>
        </p:spPr>
      </p:pic>
      <p:pic>
        <p:nvPicPr>
          <p:cNvPr id="238" name="Picture 5" descr=""/>
          <p:cNvPicPr/>
          <p:nvPr/>
        </p:nvPicPr>
        <p:blipFill>
          <a:blip r:embed="rId2"/>
          <a:stretch/>
        </p:blipFill>
        <p:spPr>
          <a:xfrm>
            <a:off x="349200" y="2106360"/>
            <a:ext cx="5974920" cy="3963960"/>
          </a:xfrm>
          <a:prstGeom prst="rect">
            <a:avLst/>
          </a:prstGeom>
          <a:ln>
            <a:noFill/>
          </a:ln>
        </p:spPr>
      </p:pic>
      <p:pic>
        <p:nvPicPr>
          <p:cNvPr id="239" name="Picture 6" descr=""/>
          <p:cNvPicPr/>
          <p:nvPr/>
        </p:nvPicPr>
        <p:blipFill>
          <a:blip r:embed="rId3"/>
          <a:stretch/>
        </p:blipFill>
        <p:spPr>
          <a:xfrm>
            <a:off x="6894360" y="2559240"/>
            <a:ext cx="3187440" cy="659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0" name="CustomShape 2"/>
          <p:cNvSpPr/>
          <p:nvPr/>
        </p:nvSpPr>
        <p:spPr>
          <a:xfrm>
            <a:off x="838080" y="13327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28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838080" y="155160"/>
            <a:ext cx="10515240" cy="41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Structures en 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344880" y="362520"/>
            <a:ext cx="439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Calibri"/>
              </a:rPr>
              <a:t>Accéder le Structures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7674840" y="410040"/>
            <a:ext cx="448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Calibri"/>
              </a:rPr>
              <a:t>Structures comme les argument de fonctions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4" name="Picture 2" descr=""/>
          <p:cNvPicPr/>
          <p:nvPr/>
        </p:nvPicPr>
        <p:blipFill>
          <a:blip r:embed="rId1"/>
          <a:stretch/>
        </p:blipFill>
        <p:spPr>
          <a:xfrm>
            <a:off x="344880" y="731880"/>
            <a:ext cx="4620960" cy="5908680"/>
          </a:xfrm>
          <a:prstGeom prst="rect">
            <a:avLst/>
          </a:prstGeom>
          <a:ln>
            <a:noFill/>
          </a:ln>
        </p:spPr>
      </p:pic>
      <p:pic>
        <p:nvPicPr>
          <p:cNvPr id="245" name="Picture 4" descr=""/>
          <p:cNvPicPr/>
          <p:nvPr/>
        </p:nvPicPr>
        <p:blipFill>
          <a:blip r:embed="rId2"/>
          <a:stretch/>
        </p:blipFill>
        <p:spPr>
          <a:xfrm>
            <a:off x="8011440" y="779400"/>
            <a:ext cx="4047120" cy="5845680"/>
          </a:xfrm>
          <a:prstGeom prst="rect">
            <a:avLst/>
          </a:prstGeom>
          <a:ln>
            <a:noFill/>
          </a:ln>
        </p:spPr>
      </p:pic>
      <p:pic>
        <p:nvPicPr>
          <p:cNvPr id="246" name="Picture 9" descr=""/>
          <p:cNvPicPr/>
          <p:nvPr/>
        </p:nvPicPr>
        <p:blipFill>
          <a:blip r:embed="rId3"/>
          <a:stretch/>
        </p:blipFill>
        <p:spPr>
          <a:xfrm>
            <a:off x="4593240" y="5545800"/>
            <a:ext cx="3454200" cy="1079280"/>
          </a:xfrm>
          <a:prstGeom prst="rect">
            <a:avLst/>
          </a:prstGeom>
          <a:ln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944280" y="-900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29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8865720" y="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30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838080" y="260280"/>
            <a:ext cx="10515240" cy="41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Structures en 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64760" y="707040"/>
            <a:ext cx="439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Calibri"/>
              </a:rPr>
              <a:t>Pointers de Structure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1" name="Picture 1" descr=""/>
          <p:cNvPicPr/>
          <p:nvPr/>
        </p:nvPicPr>
        <p:blipFill>
          <a:blip r:embed="rId1"/>
          <a:stretch/>
        </p:blipFill>
        <p:spPr>
          <a:xfrm>
            <a:off x="464760" y="1092600"/>
            <a:ext cx="3863520" cy="5590800"/>
          </a:xfrm>
          <a:prstGeom prst="rect">
            <a:avLst/>
          </a:prstGeom>
          <a:ln>
            <a:noFill/>
          </a:ln>
        </p:spPr>
      </p:pic>
      <p:pic>
        <p:nvPicPr>
          <p:cNvPr id="252" name="Picture 2" descr=""/>
          <p:cNvPicPr/>
          <p:nvPr/>
        </p:nvPicPr>
        <p:blipFill>
          <a:blip r:embed="rId2"/>
          <a:stretch/>
        </p:blipFill>
        <p:spPr>
          <a:xfrm>
            <a:off x="4668480" y="4953960"/>
            <a:ext cx="3441240" cy="1117080"/>
          </a:xfrm>
          <a:prstGeom prst="rect">
            <a:avLst/>
          </a:prstGeom>
          <a:ln>
            <a:noFill/>
          </a:ln>
        </p:spPr>
      </p:pic>
      <p:sp>
        <p:nvSpPr>
          <p:cNvPr id="253" name="CustomShape 3"/>
          <p:cNvSpPr/>
          <p:nvPr/>
        </p:nvSpPr>
        <p:spPr>
          <a:xfrm>
            <a:off x="1135440" y="15120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31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508040" y="301320"/>
            <a:ext cx="10515240" cy="938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Première Programme en C++ 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Picture 3" descr=""/>
          <p:cNvPicPr/>
          <p:nvPr/>
        </p:nvPicPr>
        <p:blipFill>
          <a:blip r:embed="rId1"/>
          <a:stretch/>
        </p:blipFill>
        <p:spPr>
          <a:xfrm>
            <a:off x="376920" y="1698120"/>
            <a:ext cx="4254120" cy="2064240"/>
          </a:xfrm>
          <a:prstGeom prst="rect">
            <a:avLst/>
          </a:prstGeom>
          <a:ln>
            <a:noFill/>
          </a:ln>
        </p:spPr>
      </p:pic>
      <p:pic>
        <p:nvPicPr>
          <p:cNvPr id="98" name="Picture 7" descr=""/>
          <p:cNvPicPr/>
          <p:nvPr/>
        </p:nvPicPr>
        <p:blipFill>
          <a:blip r:embed="rId2"/>
          <a:stretch/>
        </p:blipFill>
        <p:spPr>
          <a:xfrm>
            <a:off x="6297840" y="3161520"/>
            <a:ext cx="4717080" cy="2241000"/>
          </a:xfrm>
          <a:prstGeom prst="rect">
            <a:avLst/>
          </a:prstGeom>
          <a:ln>
            <a:noFill/>
          </a:ln>
        </p:spPr>
      </p:pic>
      <p:pic>
        <p:nvPicPr>
          <p:cNvPr id="99" name="Picture 8" descr=""/>
          <p:cNvPicPr/>
          <p:nvPr/>
        </p:nvPicPr>
        <p:blipFill>
          <a:blip r:embed="rId3"/>
          <a:stretch/>
        </p:blipFill>
        <p:spPr>
          <a:xfrm>
            <a:off x="7119720" y="5402520"/>
            <a:ext cx="2184120" cy="11808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907560" y="11750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1_1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7119720" y="246888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1_2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290160"/>
            <a:ext cx="10515240" cy="518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Définir constant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059480" y="1178640"/>
            <a:ext cx="5036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Avec </a:t>
            </a:r>
            <a:r>
              <a:rPr b="1" lang="en-US" sz="3200" spc="-1" strike="noStrike">
                <a:solidFill>
                  <a:srgbClr val="7030a0"/>
                </a:solidFill>
                <a:latin typeface="Calibri"/>
              </a:rPr>
              <a:t># define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preprocesseur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7229520" y="1147320"/>
            <a:ext cx="4107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Avec </a:t>
            </a:r>
            <a:r>
              <a:rPr b="1" lang="en-US" sz="3600" spc="-1" strike="noStrike">
                <a:solidFill>
                  <a:srgbClr val="7030a0"/>
                </a:solidFill>
                <a:latin typeface="Calibri"/>
              </a:rPr>
              <a:t>const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motsclé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5" name="Content Placeholder 3" descr=""/>
          <p:cNvPicPr/>
          <p:nvPr/>
        </p:nvPicPr>
        <p:blipFill>
          <a:blip r:embed="rId1"/>
          <a:stretch/>
        </p:blipFill>
        <p:spPr>
          <a:xfrm>
            <a:off x="591480" y="1793880"/>
            <a:ext cx="5296680" cy="363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6" name="Picture 4" descr=""/>
          <p:cNvPicPr/>
          <p:nvPr/>
        </p:nvPicPr>
        <p:blipFill>
          <a:blip r:embed="rId2"/>
          <a:stretch/>
        </p:blipFill>
        <p:spPr>
          <a:xfrm>
            <a:off x="6320520" y="1793880"/>
            <a:ext cx="5371560" cy="3660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7" name="CustomShape 4"/>
          <p:cNvSpPr/>
          <p:nvPr/>
        </p:nvSpPr>
        <p:spPr>
          <a:xfrm>
            <a:off x="1483920" y="8096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1_2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7572600" y="8125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1_3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3" descr=""/>
          <p:cNvPicPr/>
          <p:nvPr/>
        </p:nvPicPr>
        <p:blipFill>
          <a:blip r:embed="rId1"/>
          <a:stretch/>
        </p:blipFill>
        <p:spPr>
          <a:xfrm>
            <a:off x="4427640" y="831960"/>
            <a:ext cx="4597200" cy="2400120"/>
          </a:xfrm>
          <a:prstGeom prst="rect">
            <a:avLst/>
          </a:prstGeom>
          <a:ln>
            <a:noFill/>
          </a:ln>
        </p:spPr>
      </p:pic>
      <p:pic>
        <p:nvPicPr>
          <p:cNvPr id="110" name="Picture 4" descr=""/>
          <p:cNvPicPr/>
          <p:nvPr/>
        </p:nvPicPr>
        <p:blipFill>
          <a:blip r:embed="rId2"/>
          <a:stretch/>
        </p:blipFill>
        <p:spPr>
          <a:xfrm>
            <a:off x="887760" y="3232080"/>
            <a:ext cx="4774680" cy="2781000"/>
          </a:xfrm>
          <a:prstGeom prst="rect">
            <a:avLst/>
          </a:prstGeom>
          <a:ln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3"/>
          <a:stretch/>
        </p:blipFill>
        <p:spPr>
          <a:xfrm>
            <a:off x="6612120" y="4033080"/>
            <a:ext cx="4825800" cy="238716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5291640" y="3085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2_1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936080" y="267516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2_2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7575120" y="33710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2_3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838080" y="156600"/>
            <a:ext cx="10515240" cy="404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Eléments à dans fichier .hpp et .cpp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838080" y="1315440"/>
            <a:ext cx="4968720" cy="3416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Tout les # define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Toutes les variables globales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Déclaration de classe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1108800" y="676800"/>
            <a:ext cx="3817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f5597"/>
                </a:solidFill>
                <a:latin typeface="Calibri"/>
              </a:rPr>
              <a:t>Fichier .hpp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7114680" y="777960"/>
            <a:ext cx="3817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f5597"/>
                </a:solidFill>
                <a:latin typeface="Calibri"/>
              </a:rPr>
              <a:t>Fichier .cpp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9" name="Picture 6" descr=""/>
          <p:cNvPicPr/>
          <p:nvPr/>
        </p:nvPicPr>
        <p:blipFill>
          <a:blip r:embed="rId1"/>
          <a:srcRect l="0" t="0" r="33968" b="70726"/>
          <a:stretch/>
        </p:blipFill>
        <p:spPr>
          <a:xfrm>
            <a:off x="1290600" y="2777400"/>
            <a:ext cx="2590920" cy="1756080"/>
          </a:xfrm>
          <a:prstGeom prst="rect">
            <a:avLst/>
          </a:prstGeom>
          <a:ln>
            <a:noFill/>
          </a:ln>
        </p:spPr>
      </p:pic>
      <p:sp>
        <p:nvSpPr>
          <p:cNvPr id="120" name="CustomShape 5"/>
          <p:cNvSpPr/>
          <p:nvPr/>
        </p:nvSpPr>
        <p:spPr>
          <a:xfrm>
            <a:off x="6753600" y="1491840"/>
            <a:ext cx="5052960" cy="21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Mettre the code actuel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 fonctions main ()</a:t>
            </a:r>
            <a:endParaRPr b="0" lang="en-US" sz="2400" spc="-1" strike="noStrike">
              <a:latin typeface="Arial"/>
            </a:endParaRPr>
          </a:p>
          <a:p>
            <a:pPr lvl="2" marL="137160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Tous les choses on écrire dans main()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Mettre la définition de fonctions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21" name="Picture 8" descr=""/>
          <p:cNvPicPr/>
          <p:nvPr/>
        </p:nvPicPr>
        <p:blipFill>
          <a:blip r:embed="rId2"/>
          <a:srcRect l="0" t="29261" r="0" b="0"/>
          <a:stretch/>
        </p:blipFill>
        <p:spPr>
          <a:xfrm>
            <a:off x="7741800" y="2881080"/>
            <a:ext cx="3076920" cy="3329280"/>
          </a:xfrm>
          <a:prstGeom prst="rect">
            <a:avLst/>
          </a:prstGeom>
          <a:ln>
            <a:noFill/>
          </a:ln>
        </p:spPr>
      </p:pic>
      <p:sp>
        <p:nvSpPr>
          <p:cNvPr id="122" name="CustomShape 6"/>
          <p:cNvSpPr/>
          <p:nvPr/>
        </p:nvSpPr>
        <p:spPr>
          <a:xfrm>
            <a:off x="176400" y="6170400"/>
            <a:ext cx="11886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 algn="ctr">
              <a:lnSpc>
                <a:spcPct val="100000"/>
              </a:lnSpc>
              <a:buClr>
                <a:srgbClr val="2f5597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f5597"/>
                </a:solidFill>
                <a:latin typeface="Calibri"/>
              </a:rPr>
              <a:t>Essayer à chercher sur le internet des exemples pour mieux comprendre ces quoi à mettre dans quel fichier (.cpp ou .hpp)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05720" y="2160"/>
            <a:ext cx="10515240" cy="549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Class et Objet en C++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Content Placeholder 4" descr=""/>
          <p:cNvPicPr/>
          <p:nvPr/>
        </p:nvPicPr>
        <p:blipFill>
          <a:blip r:embed="rId1"/>
          <a:stretch/>
        </p:blipFill>
        <p:spPr>
          <a:xfrm>
            <a:off x="356400" y="1230480"/>
            <a:ext cx="4643640" cy="4350960"/>
          </a:xfrm>
          <a:prstGeom prst="rect">
            <a:avLst/>
          </a:prstGeom>
          <a:ln>
            <a:noFill/>
          </a:ln>
        </p:spPr>
      </p:pic>
      <p:pic>
        <p:nvPicPr>
          <p:cNvPr id="125" name="Picture 5" descr=""/>
          <p:cNvPicPr/>
          <p:nvPr/>
        </p:nvPicPr>
        <p:blipFill>
          <a:blip r:embed="rId2"/>
          <a:stretch/>
        </p:blipFill>
        <p:spPr>
          <a:xfrm>
            <a:off x="416160" y="5581800"/>
            <a:ext cx="3840480" cy="465840"/>
          </a:xfrm>
          <a:prstGeom prst="rect">
            <a:avLst/>
          </a:prstGeom>
          <a:ln>
            <a:noFill/>
          </a:ln>
        </p:spPr>
      </p:pic>
      <p:pic>
        <p:nvPicPr>
          <p:cNvPr id="126" name="Picture 6" descr=""/>
          <p:cNvPicPr/>
          <p:nvPr/>
        </p:nvPicPr>
        <p:blipFill>
          <a:blip r:embed="rId3"/>
          <a:stretch/>
        </p:blipFill>
        <p:spPr>
          <a:xfrm>
            <a:off x="6486480" y="1446120"/>
            <a:ext cx="3076920" cy="470664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5128920" y="920520"/>
            <a:ext cx="5792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</a:rPr>
              <a:t>Variables et Fonctions dans class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740160" y="70740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2_4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6753960" y="5810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2_5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38560" y="113040"/>
            <a:ext cx="10515240" cy="459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Héritage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Picture 3" descr=""/>
          <p:cNvPicPr/>
          <p:nvPr/>
        </p:nvPicPr>
        <p:blipFill>
          <a:blip r:embed="rId1"/>
          <a:stretch/>
        </p:blipFill>
        <p:spPr>
          <a:xfrm>
            <a:off x="187920" y="1516680"/>
            <a:ext cx="4931640" cy="503640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795600" y="1057320"/>
            <a:ext cx="332604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Héritage Simple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5292360" y="1057320"/>
            <a:ext cx="332604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Héritage Multiple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4" name="Picture 6" descr=""/>
          <p:cNvPicPr/>
          <p:nvPr/>
        </p:nvPicPr>
        <p:blipFill>
          <a:blip r:embed="rId2"/>
          <a:stretch/>
        </p:blipFill>
        <p:spPr>
          <a:xfrm>
            <a:off x="5209920" y="1516680"/>
            <a:ext cx="3588120" cy="496224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1101960" y="59472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2_6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5605560" y="582840"/>
            <a:ext cx="3192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Exercice – 2_7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725760" y="914400"/>
            <a:ext cx="10515240" cy="465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</a:rPr>
              <a:t>Pour tous les diapositives suivantes, utiliser les syntaxes de c++ à la place de C pour faire les mêmes programmes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5725</TotalTime>
  <Application>LibreOffice/6.0.7.3$Linux_X86_64 LibreOffice_project/00m0$Build-3</Application>
  <Words>421</Words>
  <Paragraphs>114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2017-11-16T14:02:08Z</dcterms:created>
  <dc:creator>Microsoft Office User</dc:creator>
  <dc:description/>
  <dc:language>en-US</dc:language>
  <cp:lastModifiedBy/>
  <dcterms:modified xsi:type="dcterms:W3CDTF">2019-12-19T17:11:47Z</dcterms:modified>
  <cp:revision>81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